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68" r:id="rId2"/>
    <p:sldId id="405" r:id="rId3"/>
    <p:sldId id="406" r:id="rId4"/>
    <p:sldId id="407" r:id="rId5"/>
    <p:sldId id="408" r:id="rId6"/>
    <p:sldId id="419" r:id="rId7"/>
    <p:sldId id="420" r:id="rId8"/>
    <p:sldId id="421" r:id="rId9"/>
    <p:sldId id="422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</p:sldIdLst>
  <p:sldSz cx="12192000" cy="6858000"/>
  <p:notesSz cx="6858000" cy="9947275"/>
  <p:custDataLst>
    <p:tags r:id="rId2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CC00"/>
    <a:srgbClr val="66CCFF"/>
    <a:srgbClr val="FF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AEF97C4-82A1-4C1D-9B59-D6D7601A0A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D13BD886-752F-4104-B8CF-8897D9186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4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BBA974-BBFC-4AC9-98B4-3C1A19A4F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734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E2004-62E9-4590-868A-D9B56BA0033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4484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0AB3-E0D0-402D-B72B-8C2ACBA16E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FBE0-8FCB-48F0-AB74-BB8C7DF416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0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F57F3-0FEA-4C48-98BB-E882852324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B95F-9006-4845-9117-3837925976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38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6A4E-3A47-46FC-9439-3DC34A7937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3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9FB5-2B01-43FB-A0E4-5999546D1E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99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1318-A10B-4EE1-B09E-B2E43D5C78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5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2072-A991-445C-9626-6F8B738FA8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39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0482-2467-4EB0-9F0E-C65B3FBBD88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3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F942-EAD6-4D21-AF9E-1E758B3233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1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1E7D-DD79-4CAA-9ABE-50ADDD48FB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14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575D-659D-4709-9510-D778C5F7F0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6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AC18E7-4619-4770-8F00-71D787E347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0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do_totfip" TargetMode="External"/><Relationship Id="rId2" Type="http://schemas.openxmlformats.org/officeDocument/2006/relationships/hyperlink" Target="mailto:totfip.odo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&#1090;&#1086;&#1090;&#1092;&#1080;&#1087;.&#1088;&#1092;/dop/ob-otdelenii-dopolnitelnogo-obrazovaniy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52464" y="1428736"/>
            <a:ext cx="10325136" cy="328614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ОТДЕЛЕНИЕ 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ДОПОЛНИТЕЛЬНОГО ОБРАЗОВАНИЯ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19120" y="0"/>
            <a:ext cx="1226820" cy="1045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Сметное дело.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SmetaWIZARD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(72 часа)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95406" y="1600201"/>
            <a:ext cx="6228786" cy="470911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Программа курсов направлена на формирование теоретических знаний и практических навыков ценообразования и сметного нормирования в строительстве, на формирование навыков работы в программном продукте «</a:t>
            </a:r>
            <a:r>
              <a:rPr lang="ru-RU" b="1" dirty="0" err="1" smtClean="0">
                <a:solidFill>
                  <a:srgbClr val="002060"/>
                </a:solidFill>
              </a:rPr>
              <a:t>SmetaWIZARD</a:t>
            </a:r>
            <a:r>
              <a:rPr lang="ru-RU" b="1" dirty="0" smtClean="0">
                <a:solidFill>
                  <a:srgbClr val="002060"/>
                </a:solidFill>
              </a:rPr>
              <a:t>», предназначенном для расчета сметной стоимости строительно-монтажных </a:t>
            </a:r>
            <a:r>
              <a:rPr lang="ru-RU" b="1" dirty="0" smtClean="0">
                <a:solidFill>
                  <a:srgbClr val="002060"/>
                </a:solidFill>
              </a:rPr>
              <a:t>работ.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сме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953388" y="2571744"/>
            <a:ext cx="3669640" cy="2289657"/>
          </a:xfrm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44624"/>
            <a:ext cx="983432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технологии в профессиональной деятельности.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NanoCAD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(72 часа)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95405" y="1600201"/>
            <a:ext cx="6372801" cy="485313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Курс предназначен для студентов технических специальностей и всех желающих освоить работу с технической графикой.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Цель курса- ознакомиться с особенностями конструкторских САПР, получить представление и навык работы в современной </a:t>
            </a:r>
            <a:r>
              <a:rPr lang="en-US" b="1" dirty="0" err="1" smtClean="0">
                <a:solidFill>
                  <a:srgbClr val="002060"/>
                </a:solidFill>
              </a:rPr>
              <a:t>Nano</a:t>
            </a:r>
            <a:r>
              <a:rPr lang="ru-RU" b="1" dirty="0" smtClean="0">
                <a:solidFill>
                  <a:srgbClr val="002060"/>
                </a:solidFill>
              </a:rPr>
              <a:t>CAD, научиться самостоятельно выполнять чертежи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162"/>
            <a:ext cx="983432" cy="980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2" y="2564904"/>
            <a:ext cx="3744418" cy="187220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56240" y="1844825"/>
            <a:ext cx="3600399" cy="2592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1С: Предприятие 8. Использование конфигурации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«Бухгалтерия предприятия ред. 3.0 (72 часа)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95406" y="1600201"/>
            <a:ext cx="642942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Программа «1С:Бухгалтерия 8.3» является наиболее популярной среди информационных систем бухгалтерского учета. Курс предназначен для студентов экономических специальностей и всех желающих освоить самую массовую программу автоматизации бухгалтерского  и налогового учета. Данный курс также будет полезен для пользователей предыдущей версии программы.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Программа курса построена на сквозном примере хозяйственной деятельности условного предприятия. Для каждого участка бухгалтерского учета рассматриваются наиболее типичные хозяйственные ситуации и возможные варианты их отражения в бухгалтерском учете.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53454" y="2071678"/>
            <a:ext cx="3128946" cy="3391703"/>
          </a:xfrm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4030" y="0"/>
            <a:ext cx="97940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95406" y="1500174"/>
            <a:ext cx="9986994" cy="485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b="1" u="sng" dirty="0" smtClean="0">
                <a:solidFill>
                  <a:srgbClr val="002060"/>
                </a:solidFill>
              </a:rPr>
              <a:t>Отделение готовится приступить к фактической реализации программ ДПО по следующим направлениям: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Бухгалтерский учет «1С:Предприятие 8»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Сметное дело.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SmetaWIZARD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Пользователь ПК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Информационные технологии в профессиональной деятельности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NanoCAD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Информационные технологии в профессиональной деятельности. </a:t>
            </a:r>
            <a:r>
              <a:rPr lang="en-US" sz="2400" b="1" dirty="0" err="1" smtClean="0">
                <a:solidFill>
                  <a:srgbClr val="002060"/>
                </a:solidFill>
              </a:rPr>
              <a:t>Renga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BIM</a:t>
            </a:r>
            <a:r>
              <a:rPr lang="ru-RU" sz="2400" b="1" dirty="0">
                <a:solidFill>
                  <a:srgbClr val="002060"/>
                </a:solidFill>
              </a:rPr>
              <a:t> (ТИМ) в малоэтажном </a:t>
            </a:r>
            <a:r>
              <a:rPr lang="ru-RU" sz="2400" b="1" dirty="0" smtClean="0">
                <a:solidFill>
                  <a:srgbClr val="002060"/>
                </a:solidFill>
              </a:rPr>
              <a:t>строительстве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BIM </a:t>
            </a:r>
            <a:r>
              <a:rPr lang="ru-RU" sz="2400" b="1" dirty="0">
                <a:solidFill>
                  <a:srgbClr val="002060"/>
                </a:solidFill>
              </a:rPr>
              <a:t>(ТИМ) координатор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1052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1857365"/>
            <a:ext cx="9986994" cy="481199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Обучение проходит в небольших группах (12-15 слушателей)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Режим проведения занятий: 2-3 раза в </a:t>
            </a:r>
            <a:r>
              <a:rPr lang="ru-RU" sz="2400" b="1" dirty="0">
                <a:solidFill>
                  <a:srgbClr val="002060"/>
                </a:solidFill>
              </a:rPr>
              <a:t>неделю </a:t>
            </a:r>
            <a:r>
              <a:rPr lang="ru-RU" sz="1600" b="1" dirty="0">
                <a:solidFill>
                  <a:srgbClr val="002060"/>
                </a:solidFill>
              </a:rPr>
              <a:t>(по согласованию)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Время проведения занятий: вечернее, дневное </a:t>
            </a:r>
            <a:r>
              <a:rPr lang="ru-RU" sz="1600" b="1" dirty="0" smtClean="0">
                <a:solidFill>
                  <a:srgbClr val="002060"/>
                </a:solidFill>
              </a:rPr>
              <a:t>(по согласованию)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Группа выходного дня </a:t>
            </a:r>
            <a:r>
              <a:rPr lang="ru-RU" sz="1600" b="1" dirty="0" smtClean="0">
                <a:solidFill>
                  <a:srgbClr val="002060"/>
                </a:solidFill>
              </a:rPr>
              <a:t>(по согласованию)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Форма обучения: очно, очно-заочно</a:t>
            </a:r>
            <a:r>
              <a:rPr lang="ru-RU" sz="2400" b="1" dirty="0">
                <a:solidFill>
                  <a:srgbClr val="002060"/>
                </a:solidFill>
              </a:rPr>
              <a:t>, заочно </a:t>
            </a:r>
            <a:r>
              <a:rPr lang="ru-RU" sz="1600" b="1" dirty="0">
                <a:solidFill>
                  <a:srgbClr val="002060"/>
                </a:solidFill>
              </a:rPr>
              <a:t>(по согласованию)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Корпоративное обучение </a:t>
            </a:r>
            <a:r>
              <a:rPr lang="ru-RU" sz="1600" b="1" dirty="0">
                <a:solidFill>
                  <a:srgbClr val="002060"/>
                </a:solidFill>
              </a:rPr>
              <a:t>(по согласованию)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Вебинары</a:t>
            </a:r>
            <a:r>
              <a:rPr lang="ru-RU" sz="2400" b="1" dirty="0" smtClean="0">
                <a:solidFill>
                  <a:srgbClr val="002060"/>
                </a:solidFill>
              </a:rPr>
              <a:t>, семинары </a:t>
            </a:r>
            <a:r>
              <a:rPr lang="ru-RU" sz="1600" b="1" dirty="0">
                <a:solidFill>
                  <a:srgbClr val="002060"/>
                </a:solidFill>
              </a:rPr>
              <a:t>(по согласованию)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Выездные мероприятия на территорию организации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по согласованию)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2339" y="44624"/>
            <a:ext cx="981093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2000240"/>
            <a:ext cx="9986994" cy="44530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b="1" dirty="0" smtClean="0">
                <a:solidFill>
                  <a:srgbClr val="002060"/>
                </a:solidFill>
              </a:rPr>
              <a:t>К преподаванию на курсах привлекаются только высококвалифицированные  преподаватели из числа сотрудников техникума, регулярно проходящих курсы повышения квалификации или профессиональную переподготовку, а также стажировку по реализуемым ими дополнительным профессиональным программам.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	</a:t>
            </a:r>
            <a:r>
              <a:rPr lang="ru-RU" sz="2800" b="1" dirty="0" smtClean="0">
                <a:solidFill>
                  <a:srgbClr val="002060"/>
                </a:solidFill>
              </a:rPr>
              <a:t>Мы </a:t>
            </a:r>
            <a:r>
              <a:rPr lang="ru-RU" sz="2800" b="1" dirty="0">
                <a:solidFill>
                  <a:srgbClr val="002060"/>
                </a:solidFill>
              </a:rPr>
              <a:t>подготавливаем профессиональные кадры, максимально соответствующие запросам </a:t>
            </a:r>
            <a:r>
              <a:rPr lang="ru-RU" sz="2800" b="1" dirty="0" smtClean="0">
                <a:solidFill>
                  <a:srgbClr val="002060"/>
                </a:solidFill>
              </a:rPr>
              <a:t>работодателей.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34997"/>
            <a:ext cx="983432" cy="1017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666844" y="1600201"/>
            <a:ext cx="5286412" cy="4900633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Слушатели, успешно прошедшие итоговую аттестацию, по окончании обучения получают удостоверение о повышении квалификации или диплом о профессиональной переподготовки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Студенты, обучающиеся по программам ДПО параллельно с получением СПО и/или ВО, получают документ о квалификации одновременно с дипломом о  СПО и/или ВО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Сведения о выданных Отделением документах о квалификации в обязательном порядке заносятся в базу Федеральной информационной системы </a:t>
            </a:r>
            <a:r>
              <a:rPr lang="ru-RU" sz="2000" b="1" dirty="0" err="1" smtClean="0">
                <a:solidFill>
                  <a:srgbClr val="002060"/>
                </a:solidFill>
              </a:rPr>
              <a:t>Рособрнадзора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24694" y="2357430"/>
            <a:ext cx="4720736" cy="2857520"/>
          </a:xfr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95406" y="1600200"/>
            <a:ext cx="10287072" cy="4853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</a:rPr>
              <a:t>Важные аспекты ДПО для студентов и его роли в профессиональном росте и развитии: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Конкурентная способность на рынке труда среди молодых специалистов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Восполнение нехватки профессиональных навыков, компетенций и закрепление имеющихся навыков и компетенций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Способность выполнения новых компетенций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Способность выполнения всех поставленных задач работодателем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Всегда быть в курсе современных тенденций и технологий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Быстрая и легкая адаптация молодого специалиста в трудовом коллективе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Повышение производительности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Подтверждение своего профессионального уровня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Расширение кругозора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Ваша карьера!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19270"/>
            <a:ext cx="983432" cy="961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274638"/>
            <a:ext cx="99869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1643050"/>
            <a:ext cx="10429948" cy="448311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Наши контакты: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e-</a:t>
            </a:r>
            <a:r>
              <a:rPr lang="ru-RU" sz="2400" b="1" dirty="0" err="1" smtClean="0">
                <a:solidFill>
                  <a:srgbClr val="002060"/>
                </a:solidFill>
              </a:rPr>
              <a:t>mail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totfip.odo@yandex.ru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тел.: (812) 409-75-76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10</a:t>
            </a:r>
            <a:r>
              <a:rPr lang="en-US" sz="2400" b="1" dirty="0" smtClean="0">
                <a:solidFill>
                  <a:srgbClr val="002060"/>
                </a:solidFill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</a:rPr>
              <a:t> кабинет (1 этаж учебного корпуса)</a:t>
            </a: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Заведующий отделением: Ефремова Светлана Александровна</a:t>
            </a: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Присоединяйся к нам в контакте: </a:t>
            </a:r>
            <a:r>
              <a:rPr lang="ru-RU" sz="2400" b="1" dirty="0" smtClean="0">
                <a:solidFill>
                  <a:srgbClr val="002060"/>
                </a:solidFill>
                <a:hlinkClick r:id="rId3"/>
              </a:rPr>
              <a:t>https://vk.com/odo_totfip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Отделение на официальном сайте техникума: 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http://</a:t>
            </a:r>
            <a:r>
              <a:rPr lang="ru-RU" sz="2400" b="1" dirty="0" err="1" smtClean="0">
                <a:solidFill>
                  <a:srgbClr val="002060"/>
                </a:solidFill>
                <a:hlinkClick r:id="rId4"/>
              </a:rPr>
              <a:t>тотфип.рф</a:t>
            </a:r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en-US" sz="2400" b="1" dirty="0" err="1" smtClean="0">
                <a:solidFill>
                  <a:srgbClr val="002060"/>
                </a:solidFill>
                <a:hlinkClick r:id="rId4"/>
              </a:rPr>
              <a:t>dop</a:t>
            </a:r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en-US" sz="2400" b="1" dirty="0" err="1" smtClean="0">
                <a:solidFill>
                  <a:srgbClr val="002060"/>
                </a:solidFill>
                <a:hlinkClick r:id="rId4"/>
              </a:rPr>
              <a:t>ob-otdelenii-dopolnitelnogo-obrazovaniya</a:t>
            </a:r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/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12901"/>
            <a:ext cx="983432" cy="967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74638"/>
            <a:ext cx="10022904" cy="562074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Постоянное развитие является необходимым условием успеха в стремительно меняющемся мире.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Будучи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проактивным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Вы сами определяете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свое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будущее!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33512"/>
            <a:ext cx="10081120" cy="5600872"/>
          </a:xfr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17579"/>
            <a:ext cx="983432" cy="963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23968" y="2000240"/>
            <a:ext cx="10358510" cy="3257559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Деятельность Отделения осуществляется в соответствии с Федеральным законом № 273-ФЗ от 29.12.2012 года «Об образовании в Российской Федерации. На основании статьи 76 данного закона программы ДПО подразделяются на: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Программы повышения квалификации (от 16 до 72 часов)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Программы профессиональной переподготовки ( от 250 часов)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6531"/>
            <a:ext cx="983432" cy="974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2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968" y="2000240"/>
            <a:ext cx="10129870" cy="307183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b="1" dirty="0" smtClean="0">
                <a:solidFill>
                  <a:srgbClr val="002060"/>
                </a:solidFill>
              </a:rPr>
              <a:t>Программы ДПО направлены на удовлетворение образовательных и профессиональных потребностей, профессиональное развитие человека, обеспечение соответствия его квалификации меняющимся условиям профессиональной деятельности и социальной среды.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10561"/>
            <a:ext cx="983432" cy="970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5406" y="1600200"/>
            <a:ext cx="9986994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5560" y="1916832"/>
            <a:ext cx="9865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Сотрудничество: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СПбГУ Промышленных технологий и дизайна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ГАОУ ВО ЛО ЛГУ им. А.С. Пушкина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ГУАП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СПб ГМТУ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ФГБОУ ВО «Санкт-Петербургский государственный экономический университет»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ФГБОУ ВО «БГТУ «</a:t>
            </a:r>
            <a:r>
              <a:rPr lang="ru-RU" b="1" dirty="0" err="1" smtClean="0">
                <a:solidFill>
                  <a:srgbClr val="002060"/>
                </a:solidFill>
              </a:rPr>
              <a:t>Военмех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АО «Апатит»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АО «Газпром газораспределение Ленинградской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СПб Политехнический университет Петра Великого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ООО «Лиман-трейд» и многие другие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Техникум </a:t>
            </a:r>
            <a:r>
              <a:rPr lang="ru-RU" b="1" dirty="0">
                <a:solidFill>
                  <a:srgbClr val="002060"/>
                </a:solidFill>
              </a:rPr>
              <a:t>совместно с организациями и предприятиями Северо-Западного региона оказывает содействие в трудоустройстве выпускников.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технологии в профессиональной деятельности. Пользователь ПК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(72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ак.ч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./36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ак.ч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666844" y="1600201"/>
            <a:ext cx="578647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Курс предназначен для студентов всех специальностей, сотрудников ДОУ, СОШ, ПОУ, а также для всех желающих получить начальные и базовые знания в области информатики и информационных технологий, необходимых для ведения профессиональной деятельности в различных областях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п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81950" y="2706787"/>
            <a:ext cx="3700450" cy="2312789"/>
          </a:xfr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162"/>
            <a:ext cx="983432" cy="980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Информационные технологии в профессиональной деятельности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RENGA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базовый уровень) 40 часов</a:t>
            </a:r>
            <a:endParaRPr lang="ru-RU" sz="2000" dirty="0"/>
          </a:p>
        </p:txBody>
      </p:sp>
      <p:pic>
        <p:nvPicPr>
          <p:cNvPr id="1026" name="Picture 2" descr="https://sun9-26.userapi.com/impf/c840328/v840328909/1fbba/53729bjGP5c.jpg?size=485x535&amp;quality=96&amp;sign=dbb2c8fa0f5f7a57e0c04d4b49d8692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12" y="2348880"/>
            <a:ext cx="20889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59496" y="1600200"/>
            <a:ext cx="10022904" cy="4853136"/>
          </a:xfrm>
        </p:spPr>
        <p:txBody>
          <a:bodyPr/>
          <a:lstStyle/>
          <a:p>
            <a:pPr algn="just"/>
            <a:r>
              <a:rPr lang="en-US" sz="1800" b="1" dirty="0" err="1" smtClean="0">
                <a:solidFill>
                  <a:srgbClr val="002060"/>
                </a:solidFill>
              </a:rPr>
              <a:t>Renga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ー </a:t>
            </a:r>
            <a:r>
              <a:rPr lang="ru-RU" sz="1800" b="1" dirty="0">
                <a:solidFill>
                  <a:srgbClr val="002060"/>
                </a:solidFill>
              </a:rPr>
              <a:t>это не просто САПР и не просто </a:t>
            </a:r>
            <a:r>
              <a:rPr lang="en-US" sz="1800" b="1" dirty="0">
                <a:solidFill>
                  <a:srgbClr val="002060"/>
                </a:solidFill>
              </a:rPr>
              <a:t>BIM-</a:t>
            </a:r>
            <a:r>
              <a:rPr lang="ru-RU" sz="1800" b="1" dirty="0">
                <a:solidFill>
                  <a:srgbClr val="002060"/>
                </a:solidFill>
              </a:rPr>
              <a:t>система. </a:t>
            </a:r>
            <a:r>
              <a:rPr lang="en-US" sz="1800" b="1" dirty="0" err="1">
                <a:solidFill>
                  <a:srgbClr val="002060"/>
                </a:solidFill>
              </a:rPr>
              <a:t>Renga</a:t>
            </a:r>
            <a:r>
              <a:rPr lang="en-US" sz="1800" b="1" dirty="0">
                <a:solidFill>
                  <a:srgbClr val="002060"/>
                </a:solidFill>
              </a:rPr>
              <a:t> ー </a:t>
            </a:r>
            <a:r>
              <a:rPr lang="ru-RU" sz="1800" b="1" dirty="0">
                <a:solidFill>
                  <a:srgbClr val="002060"/>
                </a:solidFill>
              </a:rPr>
              <a:t>это не чей-то аналог </a:t>
            </a:r>
            <a:r>
              <a:rPr lang="ru-RU" sz="1800" b="1" dirty="0" smtClean="0">
                <a:solidFill>
                  <a:srgbClr val="002060"/>
                </a:solidFill>
              </a:rPr>
              <a:t>или инструмент </a:t>
            </a:r>
            <a:r>
              <a:rPr lang="ru-RU" sz="1800" b="1" dirty="0">
                <a:solidFill>
                  <a:srgbClr val="002060"/>
                </a:solidFill>
              </a:rPr>
              <a:t>для </a:t>
            </a:r>
            <a:r>
              <a:rPr lang="ru-RU" sz="1800" b="1" dirty="0" err="1">
                <a:solidFill>
                  <a:srgbClr val="002060"/>
                </a:solidFill>
              </a:rPr>
              <a:t>импортозамещения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en-US" sz="1800" b="1" dirty="0" err="1">
                <a:solidFill>
                  <a:srgbClr val="002060"/>
                </a:solidFill>
              </a:rPr>
              <a:t>Renga</a:t>
            </a:r>
            <a:r>
              <a:rPr lang="en-US" sz="1800" b="1" dirty="0">
                <a:solidFill>
                  <a:srgbClr val="002060"/>
                </a:solidFill>
              </a:rPr>
              <a:t> ー </a:t>
            </a:r>
            <a:r>
              <a:rPr lang="ru-RU" sz="1800" b="1" dirty="0">
                <a:solidFill>
                  <a:srgbClr val="002060"/>
                </a:solidFill>
              </a:rPr>
              <a:t>это программа, в которой команда профессиональных архитекторов, конструкторов и инженеров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моделирует </a:t>
            </a:r>
            <a:r>
              <a:rPr lang="ru-RU" sz="1800" b="1" dirty="0">
                <a:solidFill>
                  <a:srgbClr val="002060"/>
                </a:solidFill>
              </a:rPr>
              <a:t>здание вместе, постоянно оставаясь в контексте, а потом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получает </a:t>
            </a:r>
            <a:r>
              <a:rPr lang="ru-RU" sz="1800" b="1" dirty="0">
                <a:solidFill>
                  <a:srgbClr val="002060"/>
                </a:solidFill>
              </a:rPr>
              <a:t>необходимую документацию. Это программа, в которой </a:t>
            </a:r>
            <a:r>
              <a:rPr lang="ru-RU" sz="1800" b="1" dirty="0" smtClean="0">
                <a:solidFill>
                  <a:srgbClr val="002060"/>
                </a:solidFill>
              </a:rPr>
              <a:t>первая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модель дома создаётся за полдня, и потом, по мере усложнения задач</a:t>
            </a:r>
            <a:r>
              <a:rPr lang="ru-RU" sz="1800" b="1" dirty="0" smtClean="0">
                <a:solidFill>
                  <a:srgbClr val="002060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превращается в цифровой двойник здания со свойствами, объёмами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 </a:t>
            </a:r>
            <a:r>
              <a:rPr lang="ru-RU" sz="1800" b="1" dirty="0">
                <a:solidFill>
                  <a:srgbClr val="002060"/>
                </a:solidFill>
              </a:rPr>
              <a:t>техническими характеристиками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002060"/>
                </a:solidFill>
              </a:rPr>
              <a:t>Renga</a:t>
            </a:r>
            <a:r>
              <a:rPr lang="ru-RU" sz="1800" b="1" dirty="0">
                <a:solidFill>
                  <a:srgbClr val="002060"/>
                </a:solidFill>
              </a:rPr>
              <a:t> совмещает свободное моделирование с объектным представлением строительных элементов, что позволяет продумать архитектурный облик здания, придать ему законченный внешний вид, сделать строение практичным и безопасным, удобным для жизни и работы людей. Модель, созданная в </a:t>
            </a:r>
            <a:r>
              <a:rPr lang="ru-RU" sz="1800" b="1" dirty="0" err="1">
                <a:solidFill>
                  <a:srgbClr val="002060"/>
                </a:solidFill>
              </a:rPr>
              <a:t>Renga</a:t>
            </a:r>
            <a:r>
              <a:rPr lang="ru-RU" sz="1800" b="1" dirty="0">
                <a:solidFill>
                  <a:srgbClr val="002060"/>
                </a:solidFill>
              </a:rPr>
              <a:t>, максимально точно передаст замысел архитектора и будет одинаково понятна и конструктору, и инженеру. Система проста в обучении и легка в использовании.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Развивайтесь </a:t>
            </a:r>
            <a:r>
              <a:rPr lang="ru-RU" sz="1800" b="1" dirty="0">
                <a:solidFill>
                  <a:srgbClr val="FF0000"/>
                </a:solidFill>
              </a:rPr>
              <a:t>в своей профессии и воплощайте идеи в </a:t>
            </a:r>
            <a:r>
              <a:rPr lang="en-US" sz="1800" b="1" dirty="0" err="1">
                <a:solidFill>
                  <a:srgbClr val="FF0000"/>
                </a:solidFill>
              </a:rPr>
              <a:t>Renga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>
                <a:solidFill>
                  <a:srgbClr val="FF0000"/>
                </a:solidFill>
              </a:rPr>
              <a:t>чтобы увидеть </a:t>
            </a:r>
            <a:r>
              <a:rPr lang="ru-RU" sz="1800" b="1" dirty="0" smtClean="0">
                <a:solidFill>
                  <a:srgbClr val="FF0000"/>
                </a:solidFill>
              </a:rPr>
              <a:t>результат своей  </a:t>
            </a:r>
            <a:r>
              <a:rPr lang="ru-RU" sz="1800" b="1" dirty="0">
                <a:solidFill>
                  <a:srgbClr val="FF0000"/>
                </a:solidFill>
              </a:rPr>
              <a:t>работы </a:t>
            </a:r>
            <a:r>
              <a:rPr lang="ru-RU" sz="1800" b="1" dirty="0" smtClean="0">
                <a:solidFill>
                  <a:srgbClr val="FF0000"/>
                </a:solidFill>
              </a:rPr>
              <a:t>как </a:t>
            </a:r>
            <a:r>
              <a:rPr lang="ru-RU" sz="1800" b="1" dirty="0">
                <a:solidFill>
                  <a:srgbClr val="FF0000"/>
                </a:solidFill>
              </a:rPr>
              <a:t>можно быстрее!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8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Информационные технологии в профессиональной деятельности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NanoCAD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(72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часа)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-3173" y="20568"/>
            <a:ext cx="986605" cy="103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9496" y="1484784"/>
            <a:ext cx="10297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ldaSans"/>
              </a:rPr>
              <a:t>Общее направление платформы </a:t>
            </a:r>
            <a:r>
              <a:rPr lang="ru-RU" b="1" u="sng" dirty="0" err="1">
                <a:solidFill>
                  <a:srgbClr val="002060"/>
                </a:solidFill>
                <a:latin typeface="TildaSans"/>
              </a:rPr>
              <a:t>nanoCAD</a:t>
            </a:r>
            <a:r>
              <a:rPr lang="ru-RU" b="1" u="sng" dirty="0">
                <a:solidFill>
                  <a:srgbClr val="002060"/>
                </a:solidFill>
                <a:latin typeface="TildaSans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ldaSans"/>
              </a:rPr>
              <a:t>ориентировано на предоставление полного цикла инженерного проектирования, начиная от создания чертежей и моделей до подготовки технической документации, с упором на удобство использования и поддержку стандартов отрасли</a:t>
            </a:r>
            <a:r>
              <a:rPr lang="ru-RU" b="1" dirty="0" smtClean="0">
                <a:solidFill>
                  <a:srgbClr val="002060"/>
                </a:solidFill>
                <a:latin typeface="TildaSans"/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Курс </a:t>
            </a:r>
            <a:r>
              <a:rPr lang="ru-RU" b="1" dirty="0">
                <a:solidFill>
                  <a:srgbClr val="002060"/>
                </a:solidFill>
              </a:rPr>
              <a:t>направлен на формирование навыков работы с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платформой </a:t>
            </a:r>
            <a:r>
              <a:rPr lang="ru-RU" b="1" dirty="0" err="1">
                <a:solidFill>
                  <a:srgbClr val="002060"/>
                </a:solidFill>
              </a:rPr>
              <a:t>nanoCAD</a:t>
            </a:r>
            <a:r>
              <a:rPr lang="ru-RU" b="1" dirty="0">
                <a:solidFill>
                  <a:srgbClr val="002060"/>
                </a:solidFill>
              </a:rPr>
              <a:t>, обучение </a:t>
            </a:r>
            <a:r>
              <a:rPr lang="ru-RU" b="1" dirty="0" smtClean="0">
                <a:solidFill>
                  <a:srgbClr val="002060"/>
                </a:solidFill>
              </a:rPr>
              <a:t>функциям </a:t>
            </a:r>
            <a:r>
              <a:rPr lang="ru-RU" b="1" dirty="0">
                <a:solidFill>
                  <a:srgbClr val="002060"/>
                </a:solidFill>
              </a:rPr>
              <a:t>черчения и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редактирования </a:t>
            </a:r>
            <a:r>
              <a:rPr lang="ru-RU" b="1" dirty="0">
                <a:solidFill>
                  <a:srgbClr val="002060"/>
                </a:solidFill>
              </a:rPr>
              <a:t>технической документации, применения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пространств</a:t>
            </a:r>
            <a:r>
              <a:rPr lang="ru-RU" b="1" dirty="0">
                <a:solidFill>
                  <a:srgbClr val="002060"/>
                </a:solidFill>
              </a:rPr>
              <a:t>, Модель/Листы, работы с внешними ссылками,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навигации </a:t>
            </a:r>
            <a:r>
              <a:rPr lang="ru-RU" b="1" dirty="0">
                <a:solidFill>
                  <a:srgbClr val="002060"/>
                </a:solidFill>
              </a:rPr>
              <a:t>в трехмерном пространстве и вывода полученных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материалов </a:t>
            </a:r>
            <a:r>
              <a:rPr lang="ru-RU" b="1" dirty="0">
                <a:solidFill>
                  <a:srgbClr val="002060"/>
                </a:solidFill>
              </a:rPr>
              <a:t>на печать.</a:t>
            </a:r>
          </a:p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u="sng" dirty="0">
                <a:solidFill>
                  <a:srgbClr val="002060"/>
                </a:solidFill>
              </a:rPr>
              <a:t>Вы научитесь: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работать с платформой </a:t>
            </a:r>
            <a:r>
              <a:rPr lang="ru-RU" b="1" dirty="0" err="1">
                <a:solidFill>
                  <a:srgbClr val="002060"/>
                </a:solidFill>
              </a:rPr>
              <a:t>NanoCAD</a:t>
            </a:r>
            <a:r>
              <a:rPr lang="ru-RU" b="1" dirty="0">
                <a:solidFill>
                  <a:srgbClr val="002060"/>
                </a:solidFill>
              </a:rPr>
              <a:t>, применяя инструменты продукта, с целью выполнения задач </a:t>
            </a:r>
            <a:r>
              <a:rPr lang="ru-RU" b="1" dirty="0" smtClean="0">
                <a:solidFill>
                  <a:srgbClr val="002060"/>
                </a:solidFill>
              </a:rPr>
              <a:t>проектирования; оформлять </a:t>
            </a:r>
            <a:r>
              <a:rPr lang="ru-RU" b="1" dirty="0">
                <a:solidFill>
                  <a:srgbClr val="002060"/>
                </a:solidFill>
              </a:rPr>
              <a:t>документацию и формировать листы в среде платформы </a:t>
            </a:r>
            <a:r>
              <a:rPr lang="ru-RU" b="1" dirty="0" err="1" smtClean="0">
                <a:solidFill>
                  <a:srgbClr val="002060"/>
                </a:solidFill>
              </a:rPr>
              <a:t>NanoCAD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36912"/>
            <a:ext cx="304715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dirty="0" smtClean="0"/>
              <a:t>         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BIM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(ТИМ) координатор (180 часов)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 модуля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5" y="1268760"/>
            <a:ext cx="10560496" cy="8107253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BIM-координатор — специалист по работе с информационными моделями </a:t>
            </a:r>
            <a:r>
              <a:rPr lang="ru-RU" sz="2000" b="1" dirty="0" err="1">
                <a:solidFill>
                  <a:srgbClr val="002060"/>
                </a:solidFill>
              </a:rPr>
              <a:t>Building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Information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Modeling</a:t>
            </a:r>
            <a:r>
              <a:rPr lang="ru-RU" sz="2000" b="1" dirty="0">
                <a:solidFill>
                  <a:srgbClr val="002060"/>
                </a:solidFill>
              </a:rPr>
              <a:t> (BIM). Это современная технология трёхмерного проектирования сооружений, в которой учитываются все конструкторские, технологические и другие особенности будущей постройки.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BIM-координатор курирует работу над проектом, следит за документацией, проверяет BIM-модель на корректность и соответствие нормативам.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 модуль - </a:t>
            </a:r>
            <a:r>
              <a:rPr lang="en-US" sz="2000" b="1" dirty="0" smtClean="0">
                <a:solidFill>
                  <a:srgbClr val="002060"/>
                </a:solidFill>
              </a:rPr>
              <a:t>BIM </a:t>
            </a:r>
            <a:r>
              <a:rPr lang="ru-RU" sz="2000" b="1" dirty="0" smtClean="0">
                <a:solidFill>
                  <a:srgbClr val="002060"/>
                </a:solidFill>
              </a:rPr>
              <a:t>проектировщик (96 часов)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 модуль - </a:t>
            </a:r>
            <a:r>
              <a:rPr lang="en-US" sz="2000" b="1" dirty="0" smtClean="0">
                <a:solidFill>
                  <a:srgbClr val="002060"/>
                </a:solidFill>
              </a:rPr>
              <a:t>BIM</a:t>
            </a:r>
            <a:r>
              <a:rPr lang="ru-RU" sz="2000" b="1" dirty="0" smtClean="0">
                <a:solidFill>
                  <a:srgbClr val="002060"/>
                </a:solidFill>
              </a:rPr>
              <a:t> сметчик (48 часов)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3 модуль – управление проектами в среде </a:t>
            </a:r>
            <a:r>
              <a:rPr lang="en-US" sz="2000" b="1" dirty="0" smtClean="0">
                <a:solidFill>
                  <a:srgbClr val="002060"/>
                </a:solidFill>
              </a:rPr>
              <a:t>BIM</a:t>
            </a:r>
            <a:r>
              <a:rPr lang="ru-RU" sz="2000" b="1" dirty="0" smtClean="0">
                <a:solidFill>
                  <a:srgbClr val="002060"/>
                </a:solidFill>
              </a:rPr>
              <a:t> (36 часов)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Обучение возможно по каждому модулю на выбор  либо пройти обучение полностью по курсу.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Вы</a:t>
            </a:r>
            <a:r>
              <a:rPr lang="ru-RU" sz="2000" b="1" dirty="0">
                <a:solidFill>
                  <a:srgbClr val="002060"/>
                </a:solidFill>
              </a:rPr>
              <a:t> узнаете, как настраивать среду для работы с информационными моделями в архитектуре. Научитесь проверять их на ошибки и автоматизировать рутинные </a:t>
            </a:r>
            <a:r>
              <a:rPr lang="ru-RU" sz="2000" b="1" dirty="0" smtClean="0">
                <a:solidFill>
                  <a:srgbClr val="002060"/>
                </a:solidFill>
              </a:rPr>
              <a:t>операции. Сможете </a:t>
            </a:r>
            <a:r>
              <a:rPr lang="ru-RU" sz="2000" b="1" dirty="0">
                <a:solidFill>
                  <a:srgbClr val="002060"/>
                </a:solidFill>
              </a:rPr>
              <a:t>организовывать работу в BIM-проектах и приобретёте востребованную специальность.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-3173" y="20568"/>
            <a:ext cx="986605" cy="103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s://cdn.skillbox.pro/landgen/blocks/start-screen/11259/sm/824dfefa-eb71-424e-ab6b-5641d244d9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882" y="2924944"/>
            <a:ext cx="27157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10310936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BIM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(ТИМ)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 малоэтажном строительстве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(180 часов)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модуля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496" y="1417638"/>
            <a:ext cx="10022904" cy="5179714"/>
          </a:xfrm>
        </p:spPr>
        <p:txBody>
          <a:bodyPr/>
          <a:lstStyle/>
          <a:p>
            <a:pPr algn="just"/>
            <a:r>
              <a:rPr lang="ru-RU" sz="2000" b="1" u="sng" dirty="0" smtClean="0">
                <a:solidFill>
                  <a:srgbClr val="002060"/>
                </a:solidFill>
              </a:rPr>
              <a:t>BIM (ТИМ </a:t>
            </a:r>
            <a:r>
              <a:rPr lang="ru-RU" sz="2000" b="1" u="sng" dirty="0">
                <a:solidFill>
                  <a:srgbClr val="002060"/>
                </a:solidFill>
              </a:rPr>
              <a:t>) в малоэтажном строительстве</a:t>
            </a:r>
            <a:r>
              <a:rPr lang="ru-RU" sz="20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— специалист по работе с информационными моделями </a:t>
            </a:r>
            <a:r>
              <a:rPr lang="ru-RU" sz="1800" b="1" dirty="0" err="1">
                <a:solidFill>
                  <a:srgbClr val="002060"/>
                </a:solidFill>
              </a:rPr>
              <a:t>Building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Information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Modeling</a:t>
            </a:r>
            <a:r>
              <a:rPr lang="ru-RU" sz="1800" b="1" dirty="0">
                <a:solidFill>
                  <a:srgbClr val="002060"/>
                </a:solidFill>
              </a:rPr>
              <a:t> (BIM). Это современная технология трёхмерного проектирования сооружений, в которой учитываются все конструкторские, технологические и другие особенности будущей постройки.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BIM-координатор курирует работу над проектом, следит за документацией, проверяет BIM-модель на корректность и соответствие нормативам.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1 модуль </a:t>
            </a:r>
            <a:r>
              <a:rPr lang="ru-RU" sz="1800" b="1" dirty="0" smtClean="0">
                <a:solidFill>
                  <a:srgbClr val="002060"/>
                </a:solidFill>
              </a:rPr>
              <a:t>– основа в малоэтажном строительстве (36 </a:t>
            </a:r>
            <a:r>
              <a:rPr lang="ru-RU" sz="1800" b="1" dirty="0">
                <a:solidFill>
                  <a:srgbClr val="002060"/>
                </a:solidFill>
              </a:rPr>
              <a:t>часов)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2 модуль </a:t>
            </a:r>
            <a:r>
              <a:rPr lang="ru-RU" sz="1800" b="1" dirty="0" smtClean="0">
                <a:solidFill>
                  <a:srgbClr val="002060"/>
                </a:solidFill>
              </a:rPr>
              <a:t>– проектирование (96 </a:t>
            </a:r>
            <a:r>
              <a:rPr lang="ru-RU" sz="1800" b="1" dirty="0">
                <a:solidFill>
                  <a:srgbClr val="002060"/>
                </a:solidFill>
              </a:rPr>
              <a:t>часов)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3 модуль – </a:t>
            </a:r>
            <a:r>
              <a:rPr lang="ru-RU" sz="1800" b="1" dirty="0" smtClean="0">
                <a:solidFill>
                  <a:srgbClr val="002060"/>
                </a:solidFill>
              </a:rPr>
              <a:t>смета (48 </a:t>
            </a:r>
            <a:r>
              <a:rPr lang="ru-RU" sz="1800" b="1" dirty="0">
                <a:solidFill>
                  <a:srgbClr val="002060"/>
                </a:solidFill>
              </a:rPr>
              <a:t>часов)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Обучение возможно по каждому модулю на выбор  либо пройти обучение полностью по курсу.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 Вы узнаете, как настраивать среду для работы с информационными моделями в архитектуре. Научитесь проверять их на ошибки и автоматизировать рутинные операции. Сможете организовывать работу в BIM-проектах и приобретёте востребованную специальность.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-3173" y="20568"/>
            <a:ext cx="986605" cy="103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s://www.momentumvirtualtours.com/wp-content/uploads/2022/04/Vertex_BD_00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924944"/>
            <a:ext cx="2479033" cy="13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EOEYUm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dpL0zz34BnWQYAACwYAAAdAAAAdW5pdmVyc2FsL2NvbW1vbl9tZXNzYWdlcy5sbmfNWG1v01YU/o7Ef7AiIW3SKDCJappakJPcthaOHWyHwqbJqkaFKpV0otvEvjUtG526QYdAMEZhsGlf2AfTJjRtk/QvXP+F/ZI951w7by2yXVRtHxzZju9zzzn3nOe8jF28fXNe+3b21uLcQnU8d27kbE6brX65cH2uemM8V/EmTn+S0xa/nqlen5lfqM6O56oLOe3ihZMnxuZnqje+mbkxi/uTJzRt7Obs4iIeFy/QU+9Zm7s+nivn/YJdKuvWNd+0J20/b0zmLsjfZEduyU64LJtyX5O7eGzJfRnINl40P/h4dPT2ufOjH46diaDSILsl3TQTsTUGP382BbblObbpYwNh+pa46gH7oVwH/iP5KNtqu+KZhiUA8BLL1+WvAHqdDaLsiCtYv4HVj3E9TFxdcRxheb5rGkXhG65v2R7byxSeKLIqe+F9Te6HSzBQHdeefCsbZCR63cZtR74Jv+c/m7BgJ/o2rNFDuIz7Bn5/0vBiD9bdkXWNcJTF2+EPMkiSsWiXdMPyHeF6jlHwDNuCXOtyE0fXCZc0uQ3YfbUPRNg7IIB60cB3kBvfBNiUjhjSB1r4M8HIFguFFaRaYyRZpGnLtPWir5fLfkm4rj4phozVZ4DgXRKENU1u4q5OZtTClbBGf0KCDr3GfUOTb6BXDY4J4+EF/dVQcFAVD9Fh4OWc+9UtxKRWnp/5TukGkCBc1eZsN1khR582rEnfs23T9YVVjN9Aq8cQaRNSLIWrJBSdJXaHUCSlipdGRnxHd4XDQRiwzk25ewQEX0Xy8/AuiUMwLB08o5ZVoiljcsrE5bFYzyDWEhwUOmeDKQvyzT/5ZFqRbilAEIHCQQS77rTtUNQ9IINTRCkf2Gd5EHukXT2bkyXtbVgFGxxQ8Pr33wAGHzmQ1uTOgARJgKZesQpTft6zcJsXZuRB+5F78xmlxEDUDwbYy666yjKDASQ3D4uM5kBkJEZCtJmft6+CDNkWj+SrLKvsS+SU8mmWNdeEq/JG0iJLv2JM6kSCxNYxJzJVPwjXNLIPaR75zeFMvKwOkhiYTpa+aIQ/srnouBt9XB2ujWSTyBWXK3BnQzf5uLowsWTtwQwRqMNkpjpUNiXgUngfZ7wbriRKgwRYEEWKyMsV4zN/QjdMUfQRoqBs31PpmQ3V7hloFWI2NQ5VeGiUF7omwHenovRoFcXVU5pKHY10tiYYRDKc/x5M3Mxq3CF1BrLzkFZx8uGwbUQpOYgyQZ2JWgVzfyY+NIFvHyT8lLY5ij5EO8enDLEOw6z2uZ7cISI6Dq3cgrB0x7ATHE/5CepPdrwhEQ+an7UJmNW2/qfu2VX8qC56BK/MYpajqpLZO7M65PGr5aryIm9QNvsF2MClgiG8Q0V8egCBMhysLk7fnJmbT7/MsCZstlkHpE5q1KleSy74egiWHYNskN/CwxH8dygtcAaJqvmOKuEH9kguA3u7XIFVba69uvXEQbwgPd60yLuGp6qWgBgnaSkzojrcQXfbyEbSH8WV4Fv2F0jeoP4m8taI+yImxfIVaoMHmDTRqfpasYEqxjM8U3Dxww7GXeLdboNCW3K1tpW2NsU+lZKIbapqjIOMSnZRhSVtsglltslcvTaKYiplT0gFZWw8it4tMnVL2VUGF99H4Mg2LwY66T7phoQJ7yVt1uWp9/CZfq45fr9xhe6grC/oVkGozm05armDlEtBBWRj03O7zcVLPmaa3NQjV9uJEmA75kxyhZQbqDFKUUzo2CQ25gtsQQ3v7j9Lf6XEGZbyd3QRj+Uf6Hj/lq/kOq7XGnCfyydQ4Klc/zQTLnVGyE6ii/8591gtzva7svlFEpqn5wcBeFz0jFodSPMkzfJoWtV3DqlnVp6BIBmc5zzg4+Iw64T3uRuhYGbPax3S73arQPbBd094Ghoz0TYn6lX6X1PQQTxAolZ9JFliRG/kHLrn6YWpEgLc5YMlclhBQNTCtSwwJd25hDTBgwPgPIHkNdIMgdVSehC3DU1akvN1/xZ8wlH/3fWNLAC9ieRzLlaJPvZiQs8C9P7lANnJM8q+XizyIBcYT6l8Bko75v5oNFJn+u+TlV7u9c97icOGJr5p9y9M6RbS3X8igiNEd95L48fefG6L/WabKpQUHMWlTpwwQKnqOQ7kqMjqzlUG0bpPizzXHzvTN+b/F1BLAwQUAAIACADnaS9MsXGpvgsEAADFDwAAJwAAAHVuaXZlcnNhbC9mbGFzaF9wdWJsaXNoaW5nX3NldHRpbmdzLnhtbNVX3U4bRxS+91OMtspd44WUNBTZRhE/KioBVLtSe4XG3gGPsjtr7Y5D6JUJakJElERVUKVWadVe9HobvI0J2H2FmVfok/Sc/TE2ca0tMVEqtNg7c853vnPmm/GZwvx9xyb3mOdzVxSN6fyUQZiouRYX20Xjq8ry9VmD+JIKi9quYEVDuAaZL+UKjWbV5n69zKQEU58AjPDnGrJo1KVszJnmzs5OnvsND2dduykB38/XXMdseMxnQjLPbNh0Fz7kboP5RoKQAQAexxWJWymXI6QQI91xrabNCLeAueCYFLWXberXDTM2q9La3W3PbQprwbVdj3jb1aLx0ext/EttYqhF7jCBNfFLMIjDco5aFkcW1C7zbxmpM75dB7q3Zgyywy1ZLxo3ZhAFrM23USLsOHWKKAsu1EDIBN5hklpU0vg1jifZfemnA/GQtSuow2sVmCGYf9FYrGx+/s3G0perK2tfbFbW11crKxsxicjHHMYpmMOBCkDIbXo11o9ToFLSWh14g88WtX1WMAeHUrMtVwyRw3dSdW2ofeQFMnKqzFqjDhtYjfJdLpbBctogW5CIvVs01htMkDIVoAAuqc1rfQC/WfUll9HKLyfWtz1ObQJ4IFFG7pSNcwpxhWp16vlskFo642PdayX1vT4k+jvV0w9UB56QqFeqp17D84fqwv9XOKyfEPWXboHVnjpDW92KB0KwDFUXHAP9UHVUh+i9dOZP8A/VseoR8An1HhrNR0uQxP5XTi/BD+IjLdUG1DPEeK0CIBPqlj5IKCFdhP34PGIbEtCP4OsZjKExfD3B1AiQCYhqg/s+clInwFSdAuaJauczsXqhTvWzPmxCLkiBAakLhTgcAiZRCS6movfBAmEOsMJJZROaaU4x7DkS5HWtvLqyuLS5sra49PW190x5TPUnwxRliJFTnR0AXPZqkHiBQ1RaD2QQxkq+IFkcRuIIE4IU9vVT/RgSDAeQ9WF+khKN5gIA76njD0Cm/1WZ4xO6eo1eQpaTJ9iXZqwkWJZImhMt1fsXcFr26Oxpw3OKYYFDB4dHFnsMm2SN2mj2Bny68GsQZK9ulqQfIEf9BOFRLWgRQvZhcoZdpga/njukHLrDiQYRgw6sbDCaRUylpZ9B7m/0fqa4U9M3Ppm5+emt2c/m8ubfrd+vj3VKmpwNm3KRdjkLY9ucfqvz9q9/wcTOZHSjIr3mB9ynvFTP1Q/wvMio7ufqJ3WkjrJaZzz0j9RvmSx/Vj9msvtlaPsNdFoXGiv9NGPYY/ANol38KN7NuKO60dnUgZMr6dImqdJLKO2dW+JYqlejtCvM+1132P8m7fitf8saulYVzJH3PpxxuOAOFMPmFutfFks3Z6bgojZyKpcDtOGrdyn3D1BLAwQUAAIACADnaS9MiwcNYdQCAAB8CgAAIQAAAHVuaXZlcnNhbC9mbGFzaF9za2luX3NldHRpbmdzLnhtbJVWbW/iMAz+fr8Ccd/X3Ss7qUNijJOQuA1taN/T1rQRaVIlLjv+/SVpuiZAoVcLqbGfx3Ec2yVWO8qnn0ajOK2lBI4bKCtGEEY0ux+vXxavi6fNbLN8fhpHDUwwIV8BkfJcGU2rs4SkRhT8JhUcta8bLmRJ2Hj6+bd94sgir7HEHuRQzpak0G0zsc8Qitvjx8RIHyEVZUX4YSVycZOQdJdLUfPsamjFoQLJKN9p5O2vyXzRuwGjCpcIZRDT4s7IMEolQSkwIf1cGLnKYiQB1u50a5+BnG6ry6c/ou2pomhpsy9G+mgVySFM8t3MSD+ea+/hrUyMXCYg/EUN/fbVSC+UkQPI0PnjdyO9DFHV1f/USCVFbhIaci5f4geHCZLp9jNR3Rq5SjAHMhtdvQWXHnvWRw/kXv2+j027SsHWJq9HA8FcesJgirKGOGpXjU0V4v25Rt0fMN0SpjTAV3WgtQ56TWrVugl1He4F3inPfF9O00HeBKtLmDcBe+5CfYefzx/srPCdfui8CCXsndILsVN2yCed1xOkp+yQr4xm8MzZ4TSCY1NDai/5gbjrvJx/bQVO9DJz1nbVWs1OK9O6ygvVKVpMKTKYKhPOhpZg7i2OrK4JKTqJKeZkT3OCVPA/Bpcc7GFUHB0ZXK2dr6wYKTI4V3A2Rj2m/XTZdViPzhoWZPNZ6A7XrEeop/j9mCCStCj1Z0mNR46n20QnpvkenjLMnNRwkEu+FR7H7t1HKoncgdwIwYZuwwWCGupeNM3VB48jLwdxdD7LsXNyLv28LhOQC31rFFSb5VDZAAuaF0z/8I3CO2RHjB5rQ8VC++OEftSlp3BFAESmRVu1zaKxlDVDymAPbfN7CnvkvrPFSldpX8HNcAVb9EvOaQbVpJsVXa2EM8TTn8G/6bACx0eWAWWPJFH2ZEHnt2O4iyUYzO04M8XnTzK7drUUONb20wxqpfnX+Q9QSwMEFAACAAgA52kvTNB9jsf2AwAAVg8AACYAAAB1bml2ZXJzYWwvaHRtbF9wdWJsaXNoaW5nX3NldHRpbmdzLnhtbN1XzW7bRhC+6ykWDHJrxCR1E8eQZAT+QYw4tlGpQHsyVuTaIkouBXJVxz3JMdq4cJAERYwCLdKiPfTMxmIjx5b6Cruv0CfpDJeULVsVWENOi8JYSxzOfPPN7MfVsDT72HPJFywIHZ+XjVvFmwZh3PJth2+WjU9qizemDRIKym3q+pyVDe4bZLZSKDVbddcJG1UmBLiGBGB4ONMUZaMhRHPGNLe2topO2Azwru+2BOCHRcv3zGbAQsYFC8ymS7fhQ2w3WWikCDkAYHk+T8MqhQIhJY30yLdbLiOODcy5g0VR94HwXMPUXnVqfb4Z+C1uz/muH5Bgs142rk3fx7/MRyPNOx7j2JKwAkY0ixlq2w6SoG7V+ZKRBnM2G8D27pRBthxbNMrG7SlEAW/zIkqCrSuniDLnQwu4SOE9JqhNBdWXOp9gj0WYGbTJ3ubUc6wa3CFYftmYr60/+Gxt4ePlpZWH67XV1eXa0pomkcSYwzglczhRCQj5rcBigzwlKgS1GsAbYjaoG7KSedaUuW34fIgcXpO670LrkyhQkVdn9gr1gOTaIjfIBjB3t8vGapNxUqUcdtwR1HWsQUTYqofCEclOL6be9wOHugR2EyTJyKOqcZpTt8Rq0CBkZ7lkd0JstFWR36p9or6SffVEdmHFRL6RffkW1m+yB//foFk9I/IP1QavHXmCvqqtDTF4xrIHgZH6WnZll6id7M7vEB/LQ9knEBOrHXSaTXqe5v5bTq8hDvIjLdkB1BPEeCsjIBOrttpLKSFdhP3gNGMHClBP4esJ2NAZvh5haQTIRER2IHwXOckjYCqPAfNIdoq5WL2Sx+rFADYlF2XAgNSDRuwPAZOkBedLUbvggTB72OG0synNrCYNe4oEdV2vLi/NL6wvrcwvfHr9PVMe0/3JMEUZYuZMZ3sAl78bRG9wjErrgwxireRzkkUzEkeYGKSwq56rb6DA+Ayy2i9OUqLJvQjA+/LwPyDTf6rM8QVdvUYvIcvJExxIUysJtiWR5kRb9f4FnLU9OXs6sI4xLXDoonlks8ewSfeog27vIKYHvwZR/u7mKfoJclTPEB7Vgh4xVB+nZ9hlevDzaUDGoTdcaJQw6MLORqNZaCpt9QJqf6d2c+W9eev2h1Mf3bk7fW+maP7Z/vXG2KB0qllzqcOzsWZu7FwzmG0u/vqXTBxFRk8mImhdGEzq/+Jk8lq+lN/BepVTzy/lD/JAHuT1znnMH8hfcnn+KL/P5ffT0AN3ZrY6N0qp5znTHkJslDy3T/Xzi89QLzmNunBWpXPZJHV5CW2NnHqdseLScrwabV1hpSOfov9Jpfpq8LY09HpUMke+vxXAPvwuXCn8BVBLAwQUAAIACADnaS9M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DnaS9M3kEY29gNAAB3IgAAFwAAAHVuaXZlcnNhbC91bml2ZXJzYWwucG5n7VprWFLZ3kermaYpHSvHGjSnkaZ5p9RsSkwUxkYlp7S8pJkhlZl5w7wA4fHS6TLdVFLnSIbosYvXxPGSKJDY6wjNYDoKioKohYqCwDFCBRXOxrmcT++X9+N5+LCfvdf6rctv/df/tvaz7pwIQG7a8NkGEAi0ye+IdxAItNYPBFqTtP4DoGYn7cY08DJLDUIeBlF7bGeAwtoYL38vEKiB+PHyuXVA+aPLR8JTQSCLTuNjxkmqugACfbHRz9sr5EqkQuxfGz+5nfNGXbwMygJVXrv+1rvEry/fMeRE8233T6w3BHnVOPhYdd25/c811tZrfdbmB1EWzW/Kugeh/Qa7pRJ4DEE1e4Fl23Scus5meLd81y+FF8qeoUMbnesqZhiq9ojMuS6b2l74UoJCQkQYGbdezJkKXHns/soDlQdBZ2pOMvYDtR3Pa9JfPRjMnyAntcfarDW2GzxpE44sULEM7SigCBo/EWLfFlL2cuaiOVCyvStzIMFX3vNwXxp7l1fBU6rJZsDn5Uvem4HX1U/8jJ0OQ4x16/ONA35uAkyACTABJsAEmAATYAJMgAkwASbABJgAE2ACTIAJ+O8D3vazDCsq69X/hFv+v2N450+IklioF+9+3VPLsc/O0HSssXymX+QglBR6JHZFlj6oUWA+BFouxY6qZue1VB9sBPeec3srLyvBMUKeo2EkovfI5inSLH1P/oS8nhUpTu31VPxDHIbNlKfjaUDXqyvvtNIylQL8LuyogjPolib5pjbaSQjXhVdxOK6SplqKwy/f9HrwIl9mhgkYDM+OARfWlsufGt4cOr0RNC4MSbpsn/75dv08jfU86kBtNB1r6eUZ0KO7ehvo5+MYgn3BEK0pYanh5nUtiksuoKv36keX0yfykUJBxq0acGU4rWdnNYcb3h5LT4XMUPk+feJS3uJsU28ofiSZI3tMhMdJ8Uq6nKpJVxPq23WydBhtNF0uDD7uie3K6BkExJNJYMrT2hGRV97c5C50XreEt+qkCAOhiy7aS1O4FtE5vnVLJNby5Lv5KY6vUSoELGMKS0NRnR5TY1Aq7XJT2sG8b1Obt4E6usKQH+HrNRbh0IAmDOW7YCIZkxBwGHKoXNjHnKkgh0JHLnfmwyqPWgfHUSa1zyUR5U9wofERAhReHPDmppifGSpBRaGi0GblPfUP9il7g8yefvwhuUiEAx9FerrGiYXsoUjHYFKgWpYe9m21Wj7Pn3QSIDBtwtBEVksEt1tOeVqbvPbh4y4QyKlFl3VHiR0tl7PjButSL8Whx5+1l3kbuQw/4/mrxp0HGBqR7a5GruuwvzjJet2UmsrS67jI4O6FXlunr7/Muf1TbJu/2vWQrCFQ3vPyWVF1tFw3qCkl1YkO7iBZh8lc0kZSsKe5/ERY75F+T/ve7/DDINAsS9d6Q7VzBis5KB885K1pIGMycLsKSvqdvKJmc/Dqi5oAAzOqe3jmfEerJWOpMU9WzaMjfM8MN49UEMi2mqFTVBi6150ifU2rO/z9uvuSIlHaaLislCgtZySAQPNjO7O108n0uYdYuW2N7ptX4m0KQL5PMZWtwapZIhGbEITcsJeYNj6b5nI2z4K71Pix7ar8mvyJuYW+BedEk3R1T9BChoelOHoN6KexUYKUMv/cjjXNTgCk9Aq+OH4dV9KiIfsUTDYrmLxpTG8sFtZF0TpYIKvxBhKsuaTO6YPuvnMEdGTukcaZhuRX+RPPBZHxvWPvYb8zFBAM1j/He0ExRg3ACVkZ/1NQEkQLZh5o724iQ/l9azUrW0QZtrcKa7c1eATFkFWQ4sTTGFHiRo6na4COAuls4SqCIdXoOANgp3kZSnts1owTGLAz7EPEwtL0YyJVrxOwIq3CZVL3+qnX3KKGDGhSKSKNy4+f81dzU2CTVdwR39XpEx3rY6pFrWeUrQ1kTrSrkpzM2purYRDUK/RaXgbizpGU70XeBQ1Rotd7HO7zcT8QOA+aTvadzUnqupb8xIcS9vL8jZq5sHMy6d3tWIQdDdghimQH+GB2nrskOQgh0Dq84mvILMETajwFP5LS2e5doIteFOPHVlTFBvnYx+rYylWJBGdmey88xERIcp+nbzrUU1sWX0NQN0Yze57xtMvCOcM7rrNAPTVDTmrXnty3uCghGqB47IV9VZqiYHxmy0Cu+FlEDBgrolfDHi1VNYBHM9SvNcuTB1aXU9mQBX29IPcreb/k510QXPPhYLLXY9yPHIv4Slw/yVXhluqORYe4VSVTeYe2hVydVl53z4Z/IamazCPT0kaiHoeMbxOByyv4GqqCSFBLftJ7/u+riskfhEqmomnQ0/6WPy+lTdvMQ7kCPlJaeBwei+5VnCcdefeedxwNZ1XoFh6EIfeGDFWdCIItWX/ke6D4updjGG/I1xE29TquRiOnM5ffceXZqijI9qh3+iVVfX08ZbA5B0JmY7ap42DROeiVM2p5c4WLU+ep7GNqJs/Wbz9f8gzQV+/N4yPYXs453oEpfCVF2WgGGkLEzAkSpuzUyZErZ3j7v89x+Ja9rFvwyJ5pk5ZGOIflR5VAryFf11b12510aUGY/xooiLERL76mY1sCXZ5UWHmyWaT8C+QGMLI3J9tZRZawzx0TM3lVnHDoRfJtSEebvJTYWRHbrQqArRpHNl2QwvgM9habdnjlDNtqo7pn0c38ydQAi7Of62D9tcXG5zy06AGpWAC2dw7fcdLl8K+39yzZ+vkub7MHy774xTUKWlScFGWkWhByqoYQDd8ccywqcrs6oPb/WJ44vg01kPc+kMcs9MzbsB1mcLjM10YV7z+u6Ss8nbX2hm4x3T+KoUaenErMkTcrrLaKptlJgNmWbABL/ubLJqAgwxdn2YklnLdVyQ8qCcfosd2wOky3q5Xf1VTB6mY+GKPg6NwPQGcNHv/qWKOQt6H24n8+arOLbbUFu9Wbgsj7YRruGiQnWW1kW+2UrM9PvvFL66zWAWodElcTPaUYOIAuQ2ElUMC19bR6pg5NG1cpqIOyY0agnNzOB3RCZSCxaXVG18WlMUN7+ts7uwcHLodKB5gYu3EBXSr5Kfa0E7TsDxLMOTb4DxLclJiMjK0X9A+Q25GB3fbgYkfE4f1vO5i5c562Egeo2KZMGQ/ZLsjcwYieHcLNshWliPQQ7sCBluwRt5xqMv4zjZucnbAl/0mg2ZPzrxS0sfb06fJboUTP+SFrJcugH0ikiVsifff+XQJIvWexy6OCMLq44KZII20CdWSlL89xRII00WnlbdIksM3nz+v19/bjZuOz7MyCDFTBo063a48GwcjbIV8V01zgd4O4ecRy/oE8+lcO1Jzf9tWz6jCzF8Xu5Bx5CK+1NPpGoXudKHVkaEB7MNThIV8/d6qiJQxQg73XuaeyAC2fC6wsrOGEQSM5Vn6f6jX12XVKproHu756M+7H3WUZKS+OAXE2TWSe1edpTwxifctxFmL0gVLSqpocH8taUuQjUxIe457EC7f6+X5ySnmZ2BGo5rhzq6cGNGCzJ49eMnPvmkc97ATUOTI7QjwE2IDr8MWaORhmdipWn1fQyEzK+0wCeE7Ad1BlWbV/cpEdyUeszBxP3DbDb3weQHMctxGrkwt1T131URHCvzw8QLG/ncoQfn2FH6DdZ2/dkOs01M3mv4YFrLpdf+CzVo7mBdZ3xWgevihCKKzspW+AxOISJw7MCodoHdNoMfN9SPs6hC+v674/pl07NXDU+UWz7l+dlm1nS7P1Wg2nxu30Sr+81Jkx/VfsE+2pZ/a3tzCOWLgUzNbGlBIq7CoT70AKdYcHdRYF0Wure8NfaAYj4jXqFH2ZYVk68GJhVKS80WSg7+v4B13KdQLUjzC9GksWXjkQm+tVTnd1RwJu3nycV1NF2L3JUnxlVU5pKJlOwJxcuH9mq0aQEKBzIXtBipf1Cyw0qenQVb60pwg2gB1lHsvc2a3KWmCgHTldv/mYUfmeaFzff/KAeiCbCBk7nuIoZ8cDNloFNyyrcTm4nQXHMADLPW+RM7gabkobOInZgMpbEfwxQPJBfWctd5XkvfJ25KO/UfDT9AZjtH+EHyVU2pWh7kC25E/swwZe3YPtJaH4UnOGdCLcXRFjaQZaVKByBbk2/r9nX6lFS+YwZMG99PV8V9V+vD2tWvV5uDLEmUX6mZPo1OK04fJTpbbxnhqe0diCIvUZXbzNUQUaW6+1CMzk+EJ9m05XRCyc4EuegkmFwkMFZ/iNNP/wGsSkKDNZDuTCWYRb9KzInnpnTB1inYfqSmpy2h+kBqRreiUIpnAqPGP+E0Da40t++iTyytB3cN2Ux+heMTDWzx/OtqxZUDJUVPx6ktWEG20khSsbjilLxHcMJ6mAjau/BgrTddrrf4OjQaBxJp989taO71vERE9+VQhN+/soP6rTkYseszonNRB0X9AN+iXRtv7q6HgKJgLI6Uu6fYQqj3iGkrNDeErhDme4BULaioxXG+SqL9tU7UvCr/Z7aCcK5dFxw6crRZ8a7yEk34bk3t2hWYFoXK67oz4ouGWfdWXF5cbD3fdXrzt4QYbHc6GjpzyBNEmO2ORRq46LpFkYO7rcgRhPHMkzCIP2OGzNn1cf3ndaIpq/MR5PLHw0+UcRhuVU2JY/weZfJy5tXi2ctKmOtfOL081x7EXrjK2pJwe+Y6cdKuADcRZR1w6sDLfLeK6J99EQZZ8bykJrDebrN7uhIhrxlsZ5/XwCvKmHz177N1BLAwQUAAIACADnaS9MKwvAbUoAAABrAAAAGwAAAHVuaXZlcnNhbC91bml2ZXJzYWwucG5nLnhtbLOxr8jNUShLLSrOzM+zVTLUM1Cyt+PlsikoSi3LTC1XqACKGekZQICSQiUqtzwzpSQDKGRgbowQzEjNTM8osVWyMDCFC+oDzQQAUEsBAgAAFAACAAgAQ4RhSakBxHb7AgAAsAgAABQAAAAAAAAAAQAAAAAAAAAAAHVuaXZlcnNhbC9wbGF5ZXIueG1sUEsBAgAAFAACAAgA52kvTPPfgGdZBgAALBgAAB0AAAAAAAAAAQAAAAAALQMAAHVuaXZlcnNhbC9jb21tb25fbWVzc2FnZXMubG5nUEsBAgAAFAACAAgA52kvTLFxqb4LBAAAxQ8AACcAAAAAAAAAAQAAAAAAwQkAAHVuaXZlcnNhbC9mbGFzaF9wdWJsaXNoaW5nX3NldHRpbmdzLnhtbFBLAQIAABQAAgAIAOdpL0yLBw1h1AIAAHwKAAAhAAAAAAAAAAEAAAAAABEOAAB1bml2ZXJzYWwvZmxhc2hfc2tpbl9zZXR0aW5ncy54bWxQSwECAAAUAAIACADnaS9M0H2Ox/YDAABWDwAAJgAAAAAAAAABAAAAAAAkEQAAdW5pdmVyc2FsL2h0bWxfcHVibGlzaGluZ19zZXR0aW5ncy54bWxQSwECAAAUAAIACADnaS9MaHFSkZoBAAAfBgAAHwAAAAAAAAABAAAAAABeFQAAdW5pdmVyc2FsL2h0bWxfc2tpbl9zZXR0aW5ncy5qc1BLAQIAABQAAgAIAOdpL0zeQRjb2A0AAHciAAAXAAAAAAAAAAAAAAAAADUXAAB1bml2ZXJzYWwvdW5pdmVyc2FsLnBuZ1BLAQIAABQAAgAIAOdpL0wrC8BtSgAAAGsAAAAbAAAAAAAAAAEAAAAAAEIlAAB1bml2ZXJzYWwvdW5pdmVyc2FsLnBuZy54bWxQSwUGAAAAAAgACABgAgAAxSUAAAAA"/>
  <p:tag name="ISPRING_SCORM_RATE_SLIDES" val="0"/>
  <p:tag name="ISPRING_SCORM_RATE_QUIZZES" val="0"/>
  <p:tag name="ISPRING_SCORM_PASSING_SCORE" val="0.000000"/>
  <p:tag name="ISPRING_ULTRA_SCORM_COURSE_ID" val="A797E094-FA82-458E-99D5-23EA477B4AF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237"/>
  <p:tag name="ISPRINGONLINEFOLDERPATH" val="Каталог/Game On"/>
  <p:tag name="ISPRINGCLOUDFOLDERID" val="0"/>
  <p:tag name="ISPRINGCLOUDFOLDERPATH" val="Content List"/>
  <p:tag name="ISPRING_OUTPUT_FOLDER" val="C:\Users\КорниловаОВ\Desktop"/>
  <p:tag name="ISPRING_PRESENTATION_TITLE" val="Л 20а  Генетика Основные понятия 1 и 2 з-н Менделя"/>
  <p:tag name="ISPRING_FIRST_PUBLISH" val="1"/>
</p:tagLst>
</file>

<file path=ppt/theme/theme1.xml><?xml version="1.0" encoding="utf-8"?>
<a:theme xmlns:a="http://schemas.openxmlformats.org/drawingml/2006/main" name="Тема1">
  <a:themeElements>
    <a:clrScheme name="Другая 2">
      <a:dk1>
        <a:srgbClr val="0E57C4"/>
      </a:dk1>
      <a:lt1>
        <a:srgbClr val="FFFFFF"/>
      </a:lt1>
      <a:dk2>
        <a:srgbClr val="0E57C4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42BF67C-4CDB-4128-B772-D0D53E898433}" vid="{FB89684F-5936-41FE-85F1-AB6EE0A240EC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754</Words>
  <Application>Microsoft Office PowerPoint</Application>
  <PresentationFormat>Широкоэкранный</PresentationFormat>
  <Paragraphs>113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TildaSans</vt:lpstr>
      <vt:lpstr>Times New Roman</vt:lpstr>
      <vt:lpstr>Тема1</vt:lpstr>
      <vt:lpstr>ОТДЕЛЕНИЕ  ДОПОЛНИТЕЛЬНОГО ОБРАЗОВАНИЯ</vt:lpstr>
      <vt:lpstr>Дополнительное профессиональное образование</vt:lpstr>
      <vt:lpstr>Дополнительное профессиональное образование</vt:lpstr>
      <vt:lpstr>Дополнительное профессиональное образование</vt:lpstr>
      <vt:lpstr> Информационные технологии в профессиональной деятельности. Пользователь ПК (72 ак.ч./36 ак.ч.) </vt:lpstr>
      <vt:lpstr>Информационные технологии в профессиональной деятельности. RENGA (базовый уровень) 40 часов</vt:lpstr>
      <vt:lpstr>Информационные технологии в профессиональной деятельности. NanoCAD (72 часа)</vt:lpstr>
      <vt:lpstr>           BIM (ТИМ) координатор (180 часов) 3 модуля</vt:lpstr>
      <vt:lpstr>BIM (ТИМ) в малоэтажном строительстве (180 часов)  3 модуля</vt:lpstr>
      <vt:lpstr>Сметное дело. SmetaWIZARD (72 часа)</vt:lpstr>
      <vt:lpstr>Информационные технологии в профессиональной деятельности. NanoCAD (72 часа)</vt:lpstr>
      <vt:lpstr>1С: Предприятие 8. Использование конфигурации  «Бухгалтерия предприятия ред. 3.0 (72 часа)</vt:lpstr>
      <vt:lpstr>Дополнительное профессиональное образование</vt:lpstr>
      <vt:lpstr>Дополнительное профессиональное образование</vt:lpstr>
      <vt:lpstr>Дополнительное профессиональное образование</vt:lpstr>
      <vt:lpstr>Дополнительное профессиональное образование</vt:lpstr>
      <vt:lpstr>Дополнительное профессиональное образование</vt:lpstr>
      <vt:lpstr>Дополнительное профессиональное образование</vt:lpstr>
      <vt:lpstr>Постоянное развитие является необходимым условием успеха в стремительно меняющемся мире. Будучи проактивным, Вы сами определяете свое будущее!</vt:lpstr>
    </vt:vector>
  </TitlesOfParts>
  <Company>Tech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 20а  Генетика Основные понятия 1 и 2 з-н Менделя</dc:title>
  <dc:creator>Методист</dc:creator>
  <cp:lastModifiedBy>ПотанинаАВ</cp:lastModifiedBy>
  <cp:revision>223</cp:revision>
  <cp:lastPrinted>2019-10-05T07:11:06Z</cp:lastPrinted>
  <dcterms:created xsi:type="dcterms:W3CDTF">2007-03-28T08:51:52Z</dcterms:created>
  <dcterms:modified xsi:type="dcterms:W3CDTF">2024-02-02T09:08:10Z</dcterms:modified>
</cp:coreProperties>
</file>